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417" r:id="rId3"/>
    <p:sldId id="363" r:id="rId4"/>
    <p:sldId id="368" r:id="rId5"/>
    <p:sldId id="375" r:id="rId6"/>
    <p:sldId id="461" r:id="rId7"/>
    <p:sldId id="376" r:id="rId8"/>
    <p:sldId id="365" r:id="rId9"/>
    <p:sldId id="369" r:id="rId10"/>
    <p:sldId id="378" r:id="rId11"/>
    <p:sldId id="462" r:id="rId12"/>
    <p:sldId id="463" r:id="rId13"/>
    <p:sldId id="464" r:id="rId14"/>
    <p:sldId id="465" r:id="rId15"/>
    <p:sldId id="379" r:id="rId16"/>
    <p:sldId id="367" r:id="rId17"/>
    <p:sldId id="421" r:id="rId18"/>
    <p:sldId id="466" r:id="rId19"/>
    <p:sldId id="470" r:id="rId20"/>
    <p:sldId id="471" r:id="rId21"/>
    <p:sldId id="473" r:id="rId22"/>
    <p:sldId id="474" r:id="rId23"/>
    <p:sldId id="419" r:id="rId24"/>
    <p:sldId id="354" r:id="rId25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CC"/>
    <a:srgbClr val="0033CC"/>
    <a:srgbClr val="0066FF"/>
    <a:srgbClr val="FFCCCC"/>
    <a:srgbClr val="FFFF99"/>
    <a:srgbClr val="FF9900"/>
    <a:srgbClr val="00FFFF"/>
    <a:srgbClr val="99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5" autoAdjust="0"/>
    <p:restoredTop sz="82444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194" y="-102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30130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5700"/>
            <a:ext cx="30130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EFED745-09C8-48B7-B575-A982CE18F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3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06">
              <a:defRPr sz="2700">
                <a:solidFill>
                  <a:schemeClr val="tx1"/>
                </a:solidFill>
                <a:latin typeface="Impact" pitchFamily="34" charset="0"/>
              </a:defRPr>
            </a:lvl1pPr>
            <a:lvl2pPr marL="711226" indent="-273548" defTabSz="925506">
              <a:defRPr sz="2700">
                <a:solidFill>
                  <a:schemeClr val="tx1"/>
                </a:solidFill>
                <a:latin typeface="Impact" pitchFamily="34" charset="0"/>
              </a:defRPr>
            </a:lvl2pPr>
            <a:lvl3pPr marL="1094194" indent="-218839" defTabSz="925506">
              <a:defRPr sz="2700">
                <a:solidFill>
                  <a:schemeClr val="tx1"/>
                </a:solidFill>
                <a:latin typeface="Impact" pitchFamily="34" charset="0"/>
              </a:defRPr>
            </a:lvl3pPr>
            <a:lvl4pPr marL="1531871" indent="-218839" defTabSz="925506">
              <a:defRPr sz="2700">
                <a:solidFill>
                  <a:schemeClr val="tx1"/>
                </a:solidFill>
                <a:latin typeface="Impact" pitchFamily="34" charset="0"/>
              </a:defRPr>
            </a:lvl4pPr>
            <a:lvl5pPr marL="1969549" indent="-218839" defTabSz="925506">
              <a:defRPr sz="2700">
                <a:solidFill>
                  <a:schemeClr val="tx1"/>
                </a:solidFill>
                <a:latin typeface="Impact" pitchFamily="34" charset="0"/>
              </a:defRPr>
            </a:lvl5pPr>
            <a:lvl6pPr marL="2407227" indent="-218839" algn="ctr" defTabSz="9255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Impact" pitchFamily="34" charset="0"/>
              </a:defRPr>
            </a:lvl6pPr>
            <a:lvl7pPr marL="2844904" indent="-218839" algn="ctr" defTabSz="9255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Impact" pitchFamily="34" charset="0"/>
              </a:defRPr>
            </a:lvl7pPr>
            <a:lvl8pPr marL="3282582" indent="-218839" algn="ctr" defTabSz="9255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Impact" pitchFamily="34" charset="0"/>
              </a:defRPr>
            </a:lvl8pPr>
            <a:lvl9pPr marL="3720259" indent="-218839" algn="ctr" defTabSz="9255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F72DACD-CFF5-4AB3-BFB3-04190558F687}" type="slidenum">
              <a:rPr lang="en-US" altLang="en-US" sz="1200">
                <a:latin typeface="Times" pitchFamily="-12" charset="0"/>
              </a:rPr>
              <a:pPr/>
              <a:t>2</a:t>
            </a:fld>
            <a:endParaRPr lang="en-US" altLang="en-US" sz="1200">
              <a:latin typeface="Times" pitchFamily="-12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Side by side comparison of Hurricanes Floyd &amp; Andrew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52400"/>
            <a:ext cx="18669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025" y="152400"/>
            <a:ext cx="54530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152400"/>
            <a:ext cx="74723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6300" y="1676400"/>
            <a:ext cx="36195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195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0" y="1676400"/>
            <a:ext cx="3619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19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bg-2-su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676400"/>
            <a:ext cx="739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304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152400"/>
            <a:ext cx="7472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1203325" y="1085850"/>
            <a:ext cx="4359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30" descr="NSU-Sun-Logo-K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5867400"/>
            <a:ext cx="600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cs typeface="Times New Roman" pitchFamily="18" charset="0"/>
        </a:defRPr>
      </a:lvl9pPr>
    </p:titleStyle>
    <p:bodyStyle>
      <a:lvl1pPr marL="288925" indent="-288925" algn="l" rtl="0" eaLnBrk="0" fontAlgn="base" hangingPunct="0">
        <a:spcBef>
          <a:spcPct val="25000"/>
        </a:spcBef>
        <a:spcAft>
          <a:spcPct val="25000"/>
        </a:spcAft>
        <a:buClr>
          <a:srgbClr val="CC0000"/>
        </a:buClr>
        <a:buSzPct val="75000"/>
        <a:buFont typeface="Wingdings" pitchFamily="1" charset="2"/>
        <a:buChar char="n"/>
        <a:defRPr sz="2100" b="1">
          <a:solidFill>
            <a:srgbClr val="000099"/>
          </a:solidFill>
          <a:latin typeface="+mn-lt"/>
          <a:ea typeface="+mn-ea"/>
          <a:cs typeface="+mn-cs"/>
        </a:defRPr>
      </a:lvl1pPr>
      <a:lvl2pPr marL="625475" indent="-222250" algn="l" rtl="0" eaLnBrk="0" fontAlgn="base" hangingPunct="0">
        <a:spcBef>
          <a:spcPct val="25000"/>
        </a:spcBef>
        <a:spcAft>
          <a:spcPct val="25000"/>
        </a:spcAft>
        <a:buClr>
          <a:srgbClr val="CC0000"/>
        </a:buClr>
        <a:buSzPct val="75000"/>
        <a:buFont typeface="Wingdings" pitchFamily="1" charset="2"/>
        <a:buChar char="n"/>
        <a:defRPr sz="2100" b="1">
          <a:solidFill>
            <a:srgbClr val="0000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Clr>
          <a:srgbClr val="CC0000"/>
        </a:buClr>
        <a:buSzPct val="75000"/>
        <a:buFont typeface="Wingdings" pitchFamily="1" charset="2"/>
        <a:buChar char="n"/>
        <a:defRPr sz="2100" b="1">
          <a:solidFill>
            <a:srgbClr val="0000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jpe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welcome-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" name="Picture 2" descr="Nova Southeastern University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" y="102346"/>
            <a:ext cx="2428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840" y="750046"/>
            <a:ext cx="8888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and Sandy: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Tales of Public Servants Making It Work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451" y="2556683"/>
            <a:ext cx="805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latin typeface="+mn-lt"/>
              </a:rPr>
              <a:t>Presenter: John J. Carroll, Ph.D.</a:t>
            </a:r>
            <a:endParaRPr lang="en-US" sz="4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" y="4953000"/>
            <a:ext cx="84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550" y="3657600"/>
            <a:ext cx="7858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+mn-lt"/>
              </a:rPr>
              <a:t>Collaborative Emergency Management: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  <a:latin typeface="+mn-lt"/>
              </a:rPr>
              <a:t>A Local Perspective</a:t>
            </a: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16" y="102346"/>
            <a:ext cx="1497263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67582" y="1066800"/>
            <a:ext cx="60579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Sandy in Perspective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634" y="2133600"/>
            <a:ext cx="5875687" cy="3886200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1,000 miles across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66.5M people in path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18 states affected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24” snow in W. Va.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80 MPH max gust (&lt;Cat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886199" cy="25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67582" y="1066800"/>
            <a:ext cx="60579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Sandy in Perspective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69" y="1914391"/>
            <a:ext cx="5875687" cy="3886200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8M people without power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55 deaths, scores injured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10.8’ storm surge in E.R.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$68B recovery (2</a:t>
            </a:r>
            <a:r>
              <a:rPr lang="en-US" sz="3200" baseline="30000" dirty="0" smtClean="0"/>
              <a:t>nd </a:t>
            </a:r>
            <a:r>
              <a:rPr lang="en-US" sz="3200" dirty="0" smtClean="0"/>
              <a:t>highest)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Then, it snowed (Nov 7-8)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75" y="4267200"/>
            <a:ext cx="30734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9" y="1981200"/>
            <a:ext cx="3086825" cy="20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03469" y="914401"/>
            <a:ext cx="4399818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Sandy in Focus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45" y="1677925"/>
            <a:ext cx="4452156" cy="51800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94024"/>
            <a:ext cx="5413366" cy="2667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Town of Hempstead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Village of East Rockaway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E.R. Public Schools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Bay Park (</a:t>
            </a:r>
            <a:r>
              <a:rPr lang="en-US" sz="3200" dirty="0" err="1" smtClean="0"/>
              <a:t>unincorp</a:t>
            </a:r>
            <a:r>
              <a:rPr lang="en-US" sz="3200" dirty="0" smtClean="0"/>
              <a:t>.)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Why &amp; Interviews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67962"/>
            <a:ext cx="3614196" cy="24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066800"/>
            <a:ext cx="46482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Sandy in Focus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17" y="1828800"/>
            <a:ext cx="8689966" cy="2895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Storm surge inundates Bay Park &amp; Village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E.R. High School closed 6 months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err="1" smtClean="0"/>
              <a:t>Rhame</a:t>
            </a:r>
            <a:r>
              <a:rPr lang="en-US" sz="3200" dirty="0" smtClean="0"/>
              <a:t> Av. Elementary closed 5 weeks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Homes </a:t>
            </a:r>
            <a:r>
              <a:rPr lang="en-US" sz="3200" dirty="0" smtClean="0"/>
              <a:t>uninhabitable, businesses closed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4448858"/>
            <a:ext cx="3128830" cy="233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8" y="4546683"/>
            <a:ext cx="3145221" cy="21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6645" y="1066800"/>
            <a:ext cx="70104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Bay </a:t>
            </a:r>
            <a:r>
              <a:rPr lang="en-US" sz="4000" dirty="0"/>
              <a:t>Park </a:t>
            </a:r>
            <a:r>
              <a:rPr lang="en-US" sz="4000" dirty="0" smtClean="0"/>
              <a:t>Treatment </a:t>
            </a:r>
            <a:r>
              <a:rPr lang="en-US" sz="4000" dirty="0"/>
              <a:t>Plant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14" y="1752600"/>
            <a:ext cx="7851766" cy="3124200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44 hours completely out of service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100M gallons untreated sewage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44 days to fully restore service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2.2B gallons partially treated sewage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319478"/>
            <a:ext cx="4572000" cy="254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4295558"/>
            <a:ext cx="4610099" cy="2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53" y="831690"/>
            <a:ext cx="4354047" cy="3022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53" y="3854643"/>
            <a:ext cx="4336875" cy="3003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957"/>
            <a:ext cx="4789953" cy="2989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9050"/>
            <a:ext cx="4789953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53" y="2971800"/>
            <a:ext cx="3124200" cy="20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4" descr="student-life-camp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Nova Southeastern University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" y="5867400"/>
            <a:ext cx="3286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755" y="10668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Part 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III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Collaborative</a:t>
            </a:r>
          </a:p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Emergency Management…</a:t>
            </a:r>
          </a:p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Making It Work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2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5195" y="1143000"/>
            <a:ext cx="73533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BSO 9/11 Lessons 2002-2003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916806" y="1828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SzPct val="75000"/>
              <a:buFont typeface="Wingdings" pitchFamily="1" charset="2"/>
              <a:buChar char="n"/>
              <a:defRPr sz="21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25475" indent="-22225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SzPct val="75000"/>
              <a:buFont typeface="Wingdings" pitchFamily="1" charset="2"/>
              <a:buChar char="n"/>
              <a:defRPr sz="2100" b="1">
                <a:solidFill>
                  <a:srgbClr val="000099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SzPct val="75000"/>
              <a:buFont typeface="Wingdings" pitchFamily="1" charset="2"/>
              <a:buChar char="n"/>
              <a:defRPr sz="2100" b="1">
                <a:solidFill>
                  <a:srgbClr val="000099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kern="0" dirty="0" smtClean="0"/>
              <a:t>Interoperability and Communications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kern="0" dirty="0" smtClean="0"/>
              <a:t>Data sharing and data systems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kern="0" dirty="0" smtClean="0"/>
              <a:t>Terrorism preparedness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kern="0" dirty="0" smtClean="0"/>
              <a:t>Clarity in chain of command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kern="0" dirty="0" smtClean="0"/>
              <a:t>Disaster response plan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kern="0" dirty="0" smtClean="0"/>
              <a:t>Airport &amp; Seaport</a:t>
            </a:r>
          </a:p>
        </p:txBody>
      </p:sp>
      <p:pic>
        <p:nvPicPr>
          <p:cNvPr id="11" name="Picture 5" descr="I17787-2001Se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34" y="2514600"/>
            <a:ext cx="2459038" cy="3810000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 descr="BSO 2007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91" y="4651420"/>
            <a:ext cx="2365245" cy="186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7577" y="1295400"/>
            <a:ext cx="8698606" cy="76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BSO Building Team Experience 2004-2005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2400" y="1981200"/>
            <a:ext cx="647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SzPct val="75000"/>
              <a:buFont typeface="Wingdings" pitchFamily="1" charset="2"/>
              <a:buChar char="n"/>
              <a:defRPr sz="21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25475" indent="-22225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SzPct val="75000"/>
              <a:buFont typeface="Wingdings" pitchFamily="1" charset="2"/>
              <a:buChar char="n"/>
              <a:defRPr sz="2100" b="1">
                <a:solidFill>
                  <a:srgbClr val="000099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SzPct val="75000"/>
              <a:buFont typeface="Wingdings" pitchFamily="1" charset="2"/>
              <a:buChar char="n"/>
              <a:defRPr sz="2100" b="1">
                <a:solidFill>
                  <a:srgbClr val="000099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kern="0" dirty="0"/>
              <a:t>RDSTF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kern="0" dirty="0" smtClean="0"/>
              <a:t>2004 hurricane relief X 3: Deployment of Field/Strike Forces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kern="0" dirty="0" smtClean="0"/>
              <a:t>Joint Field Force Training/Fire Rescue Technical Rescue Teams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OAS </a:t>
            </a:r>
            <a:r>
              <a:rPr lang="en-US" altLang="en-US" sz="2800" dirty="0"/>
              <a:t>General Assembly June </a:t>
            </a:r>
            <a:r>
              <a:rPr lang="en-US" altLang="en-US" sz="2800" dirty="0" smtClean="0"/>
              <a:t>2005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2005 busy hurricane season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800" kern="0" dirty="0" smtClean="0"/>
          </a:p>
        </p:txBody>
      </p:sp>
      <p:pic>
        <p:nvPicPr>
          <p:cNvPr id="14" name="Picture 5" descr="Image 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9962" y="4648200"/>
            <a:ext cx="2640768" cy="2174383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23979219"/>
              </p:ext>
            </p:extLst>
          </p:nvPr>
        </p:nvGraphicFramePr>
        <p:xfrm>
          <a:off x="6849093" y="1981200"/>
          <a:ext cx="180816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Bitmap Image" r:id="rId4" imgW="1333333" imgH="2209524" progId="PBrush">
                  <p:embed/>
                </p:oleObj>
              </mc:Choice>
              <mc:Fallback>
                <p:oleObj name="Bitmap Image" r:id="rId4" imgW="1333333" imgH="2209524" progId="PBrush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093" y="1981200"/>
                        <a:ext cx="180816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 descr="Sleeping Dragon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74356"/>
            <a:ext cx="2133599" cy="142314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7400" y="990600"/>
            <a:ext cx="46482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Wilma &amp; Sandy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17" y="1600200"/>
            <a:ext cx="8689966" cy="3886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Assessing Property Damage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Coordination/Barriers &amp; Egos Set Aside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Value </a:t>
            </a:r>
            <a:r>
              <a:rPr lang="en-US" sz="3200" dirty="0"/>
              <a:t>of Teambuilding &amp; Experience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Loss of Utilities &amp; Fuel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Communications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DSC02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733800"/>
            <a:ext cx="39116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18" y="4743450"/>
            <a:ext cx="25654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2400" y="15240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8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05" name="Picture 8" descr="Snowstorm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648200" cy="32654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11" descr="Why I Live in FLA 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38550"/>
            <a:ext cx="4495800" cy="30495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12" descr="Why I Live in FLA 2007 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29956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9" descr="FEMA 15 Denver blizz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4638"/>
            <a:ext cx="4648200" cy="2605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ice tr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2590800" cy="17097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1473785" y="5943600"/>
            <a:ext cx="64123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50000"/>
                  </a:schemeClr>
                </a:solidFill>
                <a:latin typeface="Impact" pitchFamily="34" charset="0"/>
              </a:rPr>
              <a:t>Why I live in </a:t>
            </a:r>
            <a:r>
              <a:rPr lang="en-US" altLang="en-US" sz="4400" b="1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</a:rPr>
              <a:t>South Florida</a:t>
            </a:r>
            <a:r>
              <a:rPr lang="en-US" altLang="en-US" sz="4400" b="1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</a:rPr>
              <a:t>…</a:t>
            </a:r>
            <a:endParaRPr lang="en-US" altLang="en-US" sz="4400" b="1" dirty="0">
              <a:solidFill>
                <a:schemeClr val="accent2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7400" y="990600"/>
            <a:ext cx="46482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Wilma &amp; Sandy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17" y="1600200"/>
            <a:ext cx="8689966" cy="3886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High visibility of elected officials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Crisis as test of leadership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Managing Volunteers &amp; Supplies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Employees as Victims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Elections</a:t>
            </a: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COOP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Wilma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7084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anna and Haiti 2008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70102"/>
            <a:ext cx="2895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95589" y="990600"/>
            <a:ext cx="7391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Sandy &amp; East Rockaway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549" y="1676400"/>
            <a:ext cx="8689966" cy="3886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Much more satisfied with their response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Irene (2011) did not prepare them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School as a sense of “home”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Celebrate </a:t>
            </a:r>
            <a:r>
              <a:rPr lang="en-US" sz="3200" dirty="0"/>
              <a:t>small victories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Emotional </a:t>
            </a:r>
            <a:r>
              <a:rPr lang="en-US" sz="3200" dirty="0" smtClean="0"/>
              <a:t>Time/Healing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All felt lucky to serve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21792"/>
            <a:ext cx="3606800" cy="1968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68812"/>
            <a:ext cx="2311400" cy="18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95589" y="990600"/>
            <a:ext cx="7391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Sandy &amp; East Rockaway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17" y="1828800"/>
            <a:ext cx="8689966" cy="426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u="sng" dirty="0" smtClean="0"/>
              <a:t>Unconditional Love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/>
              <a:t>Unquestioned reciprocal trust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/>
              <a:t>Courage, dedication, &amp; selflessness beyond devotion to duty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/>
              <a:t>Refusal </a:t>
            </a:r>
            <a:r>
              <a:rPr lang="en-US" sz="3200" dirty="0" smtClean="0"/>
              <a:t>to take “no” for an answer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/>
              <a:t>Addition of “feminine” </a:t>
            </a:r>
            <a:r>
              <a:rPr lang="en-US" sz="3200" dirty="0" smtClean="0"/>
              <a:t>element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/>
              <a:t>Sandy Hook, CT/Moore, OK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34" y="2190929"/>
            <a:ext cx="4876800" cy="451467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Teamwork/Experience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Leadership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Resiliency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Intergovernmental coordination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Commitment to Success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Communications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/>
              <a:t>Unconditional Love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4946" y="990600"/>
            <a:ext cx="5263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Learning Across Time, 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Borders, &amp; Culture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60600"/>
            <a:ext cx="3617454" cy="44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welcome-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" name="Picture 2" descr="Nova Southeastern University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" y="102346"/>
            <a:ext cx="2428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840" y="750046"/>
            <a:ext cx="8888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and Sandy: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Tales of Public Servants Making It Work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49" y="4876800"/>
            <a:ext cx="84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7" y="3581400"/>
            <a:ext cx="7858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+mn-lt"/>
              </a:rPr>
              <a:t>Collaborative Emergency Management: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  <a:latin typeface="+mn-lt"/>
              </a:rPr>
              <a:t>A Local Perspective</a:t>
            </a: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395" y="2590800"/>
            <a:ext cx="821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latin typeface="+mn-lt"/>
              </a:rPr>
              <a:t>Thank you for your participation!</a:t>
            </a:r>
            <a:endParaRPr lang="en-US" sz="40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37" y="90540"/>
            <a:ext cx="14972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4" descr="student-life-camp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Nova Southeastern University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" y="5867400"/>
            <a:ext cx="3286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14108" y="1371600"/>
            <a:ext cx="50395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Part 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Hurricane Wilma</a:t>
            </a:r>
          </a:p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October 2005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46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Wilma_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6" y="894200"/>
            <a:ext cx="5410200" cy="5832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ilma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894200"/>
            <a:ext cx="3316288" cy="58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1752600"/>
            <a:ext cx="6553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Lowest pressure ever recorded</a:t>
            </a:r>
          </a:p>
          <a:p>
            <a:pPr algn="r"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Landfall at Category 3/120 mph</a:t>
            </a:r>
          </a:p>
          <a:p>
            <a:pPr algn="r"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Hurricane winds 90 miles from center</a:t>
            </a:r>
          </a:p>
          <a:p>
            <a:pPr algn="r"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Forward speed 23 mph</a:t>
            </a:r>
          </a:p>
          <a:p>
            <a:pPr algn="r"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Eye 45 mile wide</a:t>
            </a:r>
          </a:p>
          <a:p>
            <a:pPr algn="r"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4 – 6 inches of rain</a:t>
            </a:r>
          </a:p>
          <a:p>
            <a:pPr algn="r"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6 hours in 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duration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No 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storm surge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5" descr="another wilm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18286"/>
            <a:ext cx="4876800" cy="313810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132" y="1066800"/>
            <a:ext cx="6171468" cy="685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altLang="en-US" sz="3600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</a:rPr>
              <a:t>Hurricane Wilma In Perspective</a:t>
            </a:r>
            <a:endParaRPr lang="en-US" altLang="en-US" sz="1800" dirty="0" smtClean="0">
              <a:solidFill>
                <a:schemeClr val="accent2">
                  <a:lumMod val="50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907" y="1963647"/>
            <a:ext cx="8839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Later became nor’easter, dumping 20” snow from </a:t>
            </a:r>
            <a:endParaRPr lang="en-US" alt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W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. Virginia to New England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Strongest storm to strike Fort Lauderdale since 1950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$29 billion in damage (4</a:t>
            </a:r>
            <a:r>
              <a:rPr lang="en-US" altLang="en-US" sz="2800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 most)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6 million people without power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Water &amp; Sewer out of service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No traffic control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132" y="1066800"/>
            <a:ext cx="6171468" cy="685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altLang="en-US" sz="3600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</a:rPr>
              <a:t>Hurricane Wilma In Perspective</a:t>
            </a:r>
            <a:endParaRPr lang="en-US" altLang="en-US" sz="1800" dirty="0" smtClean="0">
              <a:solidFill>
                <a:schemeClr val="accent2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3" name="Picture 13" descr="DSC_0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17919"/>
            <a:ext cx="3429000" cy="2280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35412" y="1295400"/>
            <a:ext cx="4814888" cy="69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Broward Sheriff’s </a:t>
            </a:r>
            <a:r>
              <a:rPr lang="en-US" altLang="en-US" sz="3600" b="1" u="sng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Office</a:t>
            </a:r>
            <a:endParaRPr lang="en-US" altLang="en-US" sz="3600" b="1" u="sng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5256" y="2203450"/>
            <a:ext cx="5257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12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12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12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12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2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More than 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5,800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employees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Patrol 1/3 of the Broward population of 1.8 million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Dispatch for ½ of the Broward population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Contract services to City,  County, State, &amp; Federal Governments</a:t>
            </a:r>
            <a:endParaRPr lang="en-US" altLang="en-US" sz="26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486400" y="1295400"/>
          <a:ext cx="3327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295400"/>
                        <a:ext cx="3327400" cy="2819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4" descr="DSC_01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57" y="4333822"/>
            <a:ext cx="3484548" cy="2315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our-resea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4495800" cy="838200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</a:pP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The value of NSU research grants has </a:t>
            </a:r>
            <a:r>
              <a:rPr lang="en-US" sz="2400" smtClean="0">
                <a:solidFill>
                  <a:srgbClr val="000099"/>
                </a:solidFill>
              </a:rPr>
              <a:t>tripled</a:t>
            </a: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 over</a:t>
            </a:r>
            <a:br>
              <a:rPr lang="en-US" sz="2400" b="1" smtClean="0">
                <a:solidFill>
                  <a:srgbClr val="000099"/>
                </a:solidFill>
                <a:latin typeface="Arial" charset="0"/>
              </a:rPr>
            </a:b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the past six years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14600"/>
            <a:ext cx="4648200" cy="4191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1700" smtClean="0"/>
              <a:t>More than 150 outside-funded research projects, valued at</a:t>
            </a:r>
            <a:br>
              <a:rPr lang="en-US" sz="1700" smtClean="0"/>
            </a:br>
            <a:r>
              <a:rPr lang="en-US" sz="1700" smtClean="0"/>
              <a:t>$45 million, are now underway</a:t>
            </a:r>
          </a:p>
          <a:p>
            <a:pPr eaLnBrk="1" hangingPunct="1">
              <a:lnSpc>
                <a:spcPct val="105000"/>
              </a:lnSpc>
            </a:pPr>
            <a:r>
              <a:rPr lang="en-US" sz="1700" smtClean="0"/>
              <a:t>NSU’s board of trustees supports research with seed-money grants</a:t>
            </a:r>
          </a:p>
          <a:p>
            <a:pPr eaLnBrk="1" hangingPunct="1">
              <a:lnSpc>
                <a:spcPct val="105000"/>
              </a:lnSpc>
            </a:pPr>
            <a:r>
              <a:rPr lang="en-US" sz="1700" smtClean="0"/>
              <a:t>Home to the USGS and the $8.5 billion Everglades Restoration</a:t>
            </a:r>
          </a:p>
          <a:p>
            <a:pPr eaLnBrk="1" hangingPunct="1">
              <a:lnSpc>
                <a:spcPct val="105000"/>
              </a:lnSpc>
            </a:pPr>
            <a:r>
              <a:rPr lang="en-US" sz="1700" smtClean="0"/>
              <a:t>Acquired the Rumbaugh Goodwin Institute for Cancer Research</a:t>
            </a:r>
            <a:br>
              <a:rPr lang="en-US" sz="1700" smtClean="0"/>
            </a:br>
            <a:r>
              <a:rPr lang="en-US" sz="1700" smtClean="0"/>
              <a:t>in 2005</a:t>
            </a:r>
          </a:p>
          <a:p>
            <a:pPr eaLnBrk="1" hangingPunct="1">
              <a:lnSpc>
                <a:spcPct val="105000"/>
              </a:lnSpc>
            </a:pPr>
            <a:r>
              <a:rPr lang="en-US" sz="1700" smtClean="0"/>
              <a:t>Center for Collaborative Research building to open in 2009</a:t>
            </a:r>
          </a:p>
        </p:txBody>
      </p:sp>
      <p:pic>
        <p:nvPicPr>
          <p:cNvPr id="44037" name="Picture 14" descr="cc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Nova Southeastern University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63" y="5867400"/>
            <a:ext cx="3408611" cy="9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050" y="1489789"/>
            <a:ext cx="410400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Part </a:t>
            </a:r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Hurricane/</a:t>
            </a: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Post-Tropical</a:t>
            </a: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Cyclone/</a:t>
            </a: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“Super-storm”</a:t>
            </a: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Sandy</a:t>
            </a: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October 2012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80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634" y="76200"/>
            <a:ext cx="838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Wilma &amp; Sandy: Tales of Public Servants Making It Work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7865"/>
            <a:ext cx="8153400" cy="0"/>
          </a:xfrm>
          <a:prstGeom prst="line">
            <a:avLst/>
          </a:prstGeom>
          <a:ln w="190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14" y="537865"/>
            <a:ext cx="431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 2014 Annual Conference Washington, D.C.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106"/>
            <a:ext cx="6745706" cy="6007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50105"/>
            <a:ext cx="3276600" cy="2182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3032854"/>
            <a:ext cx="3276601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10211</TotalTime>
  <Words>1012</Words>
  <Application>Microsoft Office PowerPoint</Application>
  <PresentationFormat>On-screen Show (4:3)</PresentationFormat>
  <Paragraphs>178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Photo Editor Photo</vt:lpstr>
      <vt:lpstr>Bitmap Image</vt:lpstr>
      <vt:lpstr>PowerPoint Presentation</vt:lpstr>
      <vt:lpstr>PowerPoint Presentation</vt:lpstr>
      <vt:lpstr>PowerPoint Presentation</vt:lpstr>
      <vt:lpstr>PowerPoint Presentation</vt:lpstr>
      <vt:lpstr>Hurricane Wilma In Perspective</vt:lpstr>
      <vt:lpstr>Hurricane Wilma In Perspective</vt:lpstr>
      <vt:lpstr>PowerPoint Presentation</vt:lpstr>
      <vt:lpstr>The value of NSU research grants has tripled over the past six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</dc:creator>
  <cp:lastModifiedBy>Dr John Carroll</cp:lastModifiedBy>
  <cp:revision>745</cp:revision>
  <dcterms:created xsi:type="dcterms:W3CDTF">2005-03-03T14:31:44Z</dcterms:created>
  <dcterms:modified xsi:type="dcterms:W3CDTF">2014-03-10T04:06:52Z</dcterms:modified>
</cp:coreProperties>
</file>